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4" r:id="rId1"/>
  </p:sldMasterIdLst>
  <p:notesMasterIdLst>
    <p:notesMasterId r:id="rId16"/>
  </p:notesMasterIdLst>
  <p:sldIdLst>
    <p:sldId id="256" r:id="rId2"/>
    <p:sldId id="257" r:id="rId3"/>
    <p:sldId id="258" r:id="rId4"/>
    <p:sldId id="260" r:id="rId5"/>
    <p:sldId id="261" r:id="rId6"/>
    <p:sldId id="262" r:id="rId7"/>
    <p:sldId id="269" r:id="rId8"/>
    <p:sldId id="266" r:id="rId9"/>
    <p:sldId id="270" r:id="rId10"/>
    <p:sldId id="271" r:id="rId11"/>
    <p:sldId id="272" r:id="rId12"/>
    <p:sldId id="267" r:id="rId13"/>
    <p:sldId id="268" r:id="rId14"/>
    <p:sldId id="27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69" d="100"/>
          <a:sy n="69" d="100"/>
        </p:scale>
        <p:origin x="-118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C07E0E-F2EC-4AA8-B250-759BF9E6AEDC}" type="datetimeFigureOut">
              <a:rPr lang="ru-RU" smtClean="0"/>
              <a:pPr/>
              <a:t>15.12.2022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11BB1-4F05-4FA6-956E-CEA509C898BD}" type="slidenum">
              <a:rPr lang="ru-RU" smtClean="0"/>
              <a:pPr/>
              <a:t>‹#›</a:t>
            </a:fld>
            <a:endParaRPr lang="ru-RU"/>
          </a:p>
        </p:txBody>
      </p:sp>
    </p:spTree>
    <p:extLst>
      <p:ext uri="{BB962C8B-B14F-4D97-AF65-F5344CB8AC3E}">
        <p14:creationId xmlns:p14="http://schemas.microsoft.com/office/powerpoint/2010/main" val="1979280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5111BB1-4F05-4FA6-956E-CEA509C898BD}"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A830B2FD-BF27-4F7B-AC5F-62A3008834A7}" type="datetimeFigureOut">
              <a:rPr lang="ru-RU" smtClean="0"/>
              <a:pPr/>
              <a:t>15.12.2022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80554A2B-1D74-4573-A7A1-D4B40660A0AE}"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830B2FD-BF27-4F7B-AC5F-62A3008834A7}" type="datetimeFigureOut">
              <a:rPr lang="ru-RU" smtClean="0"/>
              <a:pPr/>
              <a:t>15.12.2022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554A2B-1D74-4573-A7A1-D4B40660A0A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830B2FD-BF27-4F7B-AC5F-62A3008834A7}" type="datetimeFigureOut">
              <a:rPr lang="ru-RU" smtClean="0"/>
              <a:pPr/>
              <a:t>15.12.2022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554A2B-1D74-4573-A7A1-D4B40660A0A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830B2FD-BF27-4F7B-AC5F-62A3008834A7}" type="datetimeFigureOut">
              <a:rPr lang="ru-RU" smtClean="0"/>
              <a:pPr/>
              <a:t>15.12.2022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554A2B-1D74-4573-A7A1-D4B40660A0A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830B2FD-BF27-4F7B-AC5F-62A3008834A7}" type="datetimeFigureOut">
              <a:rPr lang="ru-RU" smtClean="0"/>
              <a:pPr/>
              <a:t>15.12.2022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80554A2B-1D74-4573-A7A1-D4B40660A0A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830B2FD-BF27-4F7B-AC5F-62A3008834A7}" type="datetimeFigureOut">
              <a:rPr lang="ru-RU" smtClean="0"/>
              <a:pPr/>
              <a:t>15.12.2022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554A2B-1D74-4573-A7A1-D4B40660A0A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830B2FD-BF27-4F7B-AC5F-62A3008834A7}" type="datetimeFigureOut">
              <a:rPr lang="ru-RU" smtClean="0"/>
              <a:pPr/>
              <a:t>15.12.2022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0554A2B-1D74-4573-A7A1-D4B40660A0A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830B2FD-BF27-4F7B-AC5F-62A3008834A7}" type="datetimeFigureOut">
              <a:rPr lang="ru-RU" smtClean="0"/>
              <a:pPr/>
              <a:t>15.12.2022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0554A2B-1D74-4573-A7A1-D4B40660A0A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30B2FD-BF27-4F7B-AC5F-62A3008834A7}" type="datetimeFigureOut">
              <a:rPr lang="ru-RU" smtClean="0"/>
              <a:pPr/>
              <a:t>15.12.2022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0554A2B-1D74-4573-A7A1-D4B40660A0A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830B2FD-BF27-4F7B-AC5F-62A3008834A7}" type="datetimeFigureOut">
              <a:rPr lang="ru-RU" smtClean="0"/>
              <a:pPr/>
              <a:t>15.12.2022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554A2B-1D74-4573-A7A1-D4B40660A0A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830B2FD-BF27-4F7B-AC5F-62A3008834A7}" type="datetimeFigureOut">
              <a:rPr lang="ru-RU" smtClean="0"/>
              <a:pPr/>
              <a:t>15.12.2022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554A2B-1D74-4573-A7A1-D4B40660A0A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830B2FD-BF27-4F7B-AC5F-62A3008834A7}" type="datetimeFigureOut">
              <a:rPr lang="ru-RU" smtClean="0"/>
              <a:pPr/>
              <a:t>15.12.2022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0554A2B-1D74-4573-A7A1-D4B40660A0AE}"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t>Подвижные игры с блоками </a:t>
            </a:r>
            <a:r>
              <a:rPr lang="ru-RU" dirty="0" err="1" smtClean="0"/>
              <a:t>Дьеныша</a:t>
            </a:r>
            <a:endParaRPr lang="ru-RU" dirty="0"/>
          </a:p>
        </p:txBody>
      </p:sp>
      <p:sp>
        <p:nvSpPr>
          <p:cNvPr id="3" name="Подзаголовок 2"/>
          <p:cNvSpPr>
            <a:spLocks noGrp="1"/>
          </p:cNvSpPr>
          <p:nvPr>
            <p:ph type="subTitle" idx="1"/>
          </p:nvPr>
        </p:nvSpPr>
        <p:spPr>
          <a:xfrm>
            <a:off x="2555776" y="3645024"/>
            <a:ext cx="6400800" cy="1752600"/>
          </a:xfrm>
        </p:spPr>
        <p:txBody>
          <a:bodyPr>
            <a:normAutofit fontScale="70000" lnSpcReduction="20000"/>
          </a:bodyPr>
          <a:lstStyle/>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pPr algn="l"/>
            <a:r>
              <a:rPr lang="ru-RU" sz="3600" b="1" dirty="0" smtClean="0">
                <a:solidFill>
                  <a:schemeClr val="bg1"/>
                </a:solidFill>
              </a:rPr>
              <a:t>Подготовила : </a:t>
            </a:r>
            <a:r>
              <a:rPr lang="ru-RU" sz="3600" dirty="0" smtClean="0">
                <a:solidFill>
                  <a:schemeClr val="bg1"/>
                </a:solidFill>
              </a:rPr>
              <a:t>Дюрягина В. С</a:t>
            </a:r>
            <a:r>
              <a:rPr lang="ru-RU" sz="3600" dirty="0" smtClean="0">
                <a:solidFill>
                  <a:schemeClr val="bg1"/>
                </a:solidFill>
              </a:rPr>
              <a:t>.</a:t>
            </a:r>
            <a:r>
              <a:rPr lang="ru-RU" sz="3600" dirty="0" smtClean="0">
                <a:solidFill>
                  <a:schemeClr val="bg1"/>
                </a:solidFill>
              </a:rPr>
              <a:t>, воспитатель,</a:t>
            </a:r>
          </a:p>
          <a:p>
            <a:pPr algn="l"/>
            <a:r>
              <a:rPr lang="en-US" sz="3600" dirty="0" smtClean="0">
                <a:solidFill>
                  <a:schemeClr val="bg1"/>
                </a:solidFill>
              </a:rPr>
              <a:t>I</a:t>
            </a:r>
            <a:r>
              <a:rPr lang="ru-RU" sz="3600" dirty="0" smtClean="0">
                <a:solidFill>
                  <a:schemeClr val="bg1"/>
                </a:solidFill>
              </a:rPr>
              <a:t> квалификационная категория</a:t>
            </a:r>
            <a:endParaRPr lang="ru-RU" sz="3600" dirty="0">
              <a:solidFill>
                <a:schemeClr val="bg1"/>
              </a:solidFill>
            </a:endParaRPr>
          </a:p>
        </p:txBody>
      </p:sp>
      <p:sp>
        <p:nvSpPr>
          <p:cNvPr id="4" name="TextBox 3"/>
          <p:cNvSpPr txBox="1"/>
          <p:nvPr/>
        </p:nvSpPr>
        <p:spPr>
          <a:xfrm>
            <a:off x="179512" y="188640"/>
            <a:ext cx="8568952" cy="830997"/>
          </a:xfrm>
          <a:prstGeom prst="rect">
            <a:avLst/>
          </a:prstGeom>
          <a:noFill/>
        </p:spPr>
        <p:txBody>
          <a:bodyPr wrap="square" rtlCol="0">
            <a:spAutoFit/>
          </a:bodyPr>
          <a:lstStyle/>
          <a:p>
            <a:pPr algn="ctr"/>
            <a:r>
              <a:rPr lang="ru-RU" sz="2000" b="1" dirty="0" smtClean="0">
                <a:solidFill>
                  <a:schemeClr val="bg1"/>
                </a:solidFill>
              </a:rPr>
              <a:t>Муниципальное бюджетное дошкольное образовательное учреждение</a:t>
            </a:r>
          </a:p>
          <a:p>
            <a:pPr algn="ctr"/>
            <a:r>
              <a:rPr lang="ru-RU" sz="2800" b="1" dirty="0" smtClean="0">
                <a:solidFill>
                  <a:schemeClr val="bg1"/>
                </a:solidFill>
              </a:rPr>
              <a:t>«Детский сад № 34»</a:t>
            </a:r>
            <a:endParaRPr lang="ru-RU" sz="28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260648"/>
            <a:ext cx="4495800" cy="6741368"/>
          </a:xfrm>
        </p:spPr>
        <p:txBody>
          <a:bodyPr>
            <a:normAutofit fontScale="47500" lnSpcReduction="20000"/>
          </a:bodyPr>
          <a:lstStyle/>
          <a:p>
            <a:pPr algn="ctr"/>
            <a:r>
              <a:rPr lang="ru-RU" sz="4500" b="1" dirty="0" smtClean="0">
                <a:solidFill>
                  <a:srgbClr val="FFFF00"/>
                </a:solidFill>
              </a:rPr>
              <a:t>Игра «Лошадки»</a:t>
            </a:r>
            <a:endParaRPr lang="ru-RU" sz="4500" dirty="0" smtClean="0">
              <a:solidFill>
                <a:srgbClr val="FFFF00"/>
              </a:solidFill>
            </a:endParaRPr>
          </a:p>
          <a:p>
            <a:pPr algn="just"/>
            <a:r>
              <a:rPr lang="ru-RU" sz="4500" b="1" dirty="0" smtClean="0">
                <a:solidFill>
                  <a:schemeClr val="bg1"/>
                </a:solidFill>
              </a:rPr>
              <a:t>Задачи: </a:t>
            </a:r>
            <a:r>
              <a:rPr lang="ru-RU" sz="4500" dirty="0" smtClean="0">
                <a:solidFill>
                  <a:schemeClr val="bg1"/>
                </a:solidFill>
              </a:rPr>
              <a:t>учить сравнивать фигур по величине, закрепить знание цвета, формы. </a:t>
            </a:r>
            <a:endParaRPr lang="ru-RU" sz="4500" dirty="0" smtClean="0">
              <a:solidFill>
                <a:schemeClr val="bg1"/>
              </a:solidFill>
            </a:endParaRPr>
          </a:p>
          <a:p>
            <a:pPr algn="just"/>
            <a:r>
              <a:rPr lang="ru-RU" sz="4500" b="1" dirty="0" smtClean="0">
                <a:solidFill>
                  <a:schemeClr val="bg1"/>
                </a:solidFill>
              </a:rPr>
              <a:t>Описание</a:t>
            </a:r>
            <a:r>
              <a:rPr lang="ru-RU" sz="4500" b="1" dirty="0" smtClean="0">
                <a:solidFill>
                  <a:schemeClr val="bg1"/>
                </a:solidFill>
              </a:rPr>
              <a:t>: </a:t>
            </a:r>
            <a:r>
              <a:rPr lang="ru-RU" sz="4500" dirty="0" smtClean="0">
                <a:solidFill>
                  <a:schemeClr val="bg1"/>
                </a:solidFill>
              </a:rPr>
              <a:t>дети выбирают себе блок, затем воспитатель предлагает встать парами так, чтобы в паре были одинаковые фигуры по цвету и форме, но разные по величине (например: большой и маленький красные квадраты, то у кого большая фигура становится лошадкой а у кого маленькая–наездником по сигналу воспитателя лошадки начинают передвигаться в разных направлениях, но так чтобы не мешать друг другу, через некоторое время дети меняются фигурами и ролями.)</a:t>
            </a:r>
          </a:p>
          <a:p>
            <a:endParaRPr lang="ru-RU" dirty="0"/>
          </a:p>
        </p:txBody>
      </p:sp>
      <p:pic>
        <p:nvPicPr>
          <p:cNvPr id="3074" name="Picture 2" descr="E:\IMG_20221213_171337.jpg"/>
          <p:cNvPicPr>
            <a:picLocks noGrp="1" noChangeAspect="1" noChangeArrowheads="1"/>
          </p:cNvPicPr>
          <p:nvPr>
            <p:ph sz="half" idx="2"/>
          </p:nvPr>
        </p:nvPicPr>
        <p:blipFill>
          <a:blip r:embed="rId2" cstate="print"/>
          <a:srcRect/>
          <a:stretch>
            <a:fillRect/>
          </a:stretch>
        </p:blipFill>
        <p:spPr bwMode="auto">
          <a:xfrm>
            <a:off x="4716016" y="620688"/>
            <a:ext cx="4038600" cy="5384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4495800" cy="6741368"/>
          </a:xfrm>
        </p:spPr>
        <p:txBody>
          <a:bodyPr>
            <a:normAutofit fontScale="77500" lnSpcReduction="20000"/>
          </a:bodyPr>
          <a:lstStyle/>
          <a:p>
            <a:pPr algn="ctr"/>
            <a:r>
              <a:rPr lang="ru-RU" b="1" dirty="0" smtClean="0">
                <a:solidFill>
                  <a:srgbClr val="FFFF00"/>
                </a:solidFill>
              </a:rPr>
              <a:t>Игра «Рыбка в ложке»</a:t>
            </a:r>
            <a:endParaRPr lang="ru-RU" dirty="0" smtClean="0">
              <a:solidFill>
                <a:srgbClr val="FFFF00"/>
              </a:solidFill>
            </a:endParaRPr>
          </a:p>
          <a:p>
            <a:r>
              <a:rPr lang="ru-RU" b="1" dirty="0" smtClean="0">
                <a:solidFill>
                  <a:schemeClr val="bg1"/>
                </a:solidFill>
              </a:rPr>
              <a:t>Задачи: </a:t>
            </a:r>
            <a:r>
              <a:rPr lang="ru-RU" dirty="0" smtClean="0">
                <a:solidFill>
                  <a:schemeClr val="bg1"/>
                </a:solidFill>
              </a:rPr>
              <a:t>закреплять умение различать и называть геометрические фигуры: круг, квадрат, треугольник, прямоугольник. Совершенствовать умение определять пространственное направление: слева, справа. </a:t>
            </a:r>
            <a:r>
              <a:rPr lang="ru-RU" b="1" dirty="0" smtClean="0">
                <a:solidFill>
                  <a:schemeClr val="bg1"/>
                </a:solidFill>
              </a:rPr>
              <a:t>Описание: </a:t>
            </a:r>
            <a:r>
              <a:rPr lang="ru-RU" dirty="0" smtClean="0">
                <a:solidFill>
                  <a:schemeClr val="bg1"/>
                </a:solidFill>
              </a:rPr>
              <a:t>две команды выстраиваются в колонны по одному возле стула, перед командами на противоположном конце площадке (зала) стоит второй стул, где лежат блоки Дьенеша  (рыбки). Первые игроки получают по столовой ложке. По сигналу начинается соревнование. Каждый должен подойти ко второму стулу, взять ложкой одну «рыбку» (</a:t>
            </a:r>
            <a:r>
              <a:rPr lang="ru-RU" dirty="0" err="1" smtClean="0">
                <a:solidFill>
                  <a:schemeClr val="bg1"/>
                </a:solidFill>
              </a:rPr>
              <a:t>непомогая</a:t>
            </a:r>
            <a:r>
              <a:rPr lang="ru-RU" dirty="0" smtClean="0">
                <a:solidFill>
                  <a:schemeClr val="bg1"/>
                </a:solidFill>
              </a:rPr>
              <a:t> второй рукой, отнести ее на первый стул, ложка передается следующему игроку).</a:t>
            </a:r>
          </a:p>
          <a:p>
            <a:endParaRPr lang="ru-RU" dirty="0"/>
          </a:p>
        </p:txBody>
      </p:sp>
      <p:pic>
        <p:nvPicPr>
          <p:cNvPr id="4098" name="Picture 2" descr="E:\IMG_20221213_171013.jpg"/>
          <p:cNvPicPr>
            <a:picLocks noGrp="1" noChangeAspect="1" noChangeArrowheads="1"/>
          </p:cNvPicPr>
          <p:nvPr>
            <p:ph sz="half" idx="2"/>
          </p:nvPr>
        </p:nvPicPr>
        <p:blipFill>
          <a:blip r:embed="rId2" cstate="print"/>
          <a:srcRect/>
          <a:stretch>
            <a:fillRect/>
          </a:stretch>
        </p:blipFill>
        <p:spPr bwMode="auto">
          <a:xfrm>
            <a:off x="4648200" y="620713"/>
            <a:ext cx="4038600" cy="5384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880756"/>
          </a:xfrm>
        </p:spPr>
        <p:txBody>
          <a:bodyPr>
            <a:normAutofit/>
          </a:bodyPr>
          <a:lstStyle/>
          <a:p>
            <a:pPr algn="just">
              <a:buNone/>
            </a:pPr>
            <a:r>
              <a:rPr lang="ru-RU" sz="2400" b="1" dirty="0" smtClean="0">
                <a:solidFill>
                  <a:schemeClr val="bg1"/>
                </a:solidFill>
              </a:rPr>
              <a:t>	</a:t>
            </a:r>
            <a:r>
              <a:rPr lang="ru-RU" sz="2400" b="1" dirty="0" smtClean="0">
                <a:solidFill>
                  <a:srgbClr val="FFFF00"/>
                </a:solidFill>
              </a:rPr>
              <a:t>Использование логических блоков Дьенеша  </a:t>
            </a:r>
            <a:r>
              <a:rPr lang="ru-RU" sz="2400" dirty="0" smtClean="0">
                <a:solidFill>
                  <a:schemeClr val="bg1"/>
                </a:solidFill>
              </a:rPr>
              <a:t>в физическом развитии детей является актуальным, основным на принципах поддержки разнообразия детства, личностно- развивающего и гуманистического характера взаимодействия педагогов и детей, уважения личности ребенка, реализации основной общеобразовательной программы дошкольного образования в формах, специфических для детей дошкольного возраста.</a:t>
            </a:r>
          </a:p>
          <a:p>
            <a:pPr>
              <a:buNone/>
            </a:pPr>
            <a:r>
              <a:rPr lang="ru-RU" sz="2400" b="1" dirty="0" smtClean="0">
                <a:solidFill>
                  <a:schemeClr val="bg1"/>
                </a:solidFill>
              </a:rPr>
              <a:t>	</a:t>
            </a:r>
            <a:endParaRPr lang="ru-RU" sz="2400" b="1" dirty="0">
              <a:solidFill>
                <a:schemeClr val="bg1"/>
              </a:solidFill>
            </a:endParaRPr>
          </a:p>
        </p:txBody>
      </p:sp>
      <p:pic>
        <p:nvPicPr>
          <p:cNvPr id="1026" name="Picture 2" descr="Логічні блоки &amp;quot;Дьенеша&amp;quot;, Фото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558229"/>
            <a:ext cx="3048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Дьенеша. #блоков.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779692"/>
            <a:ext cx="4419342" cy="2826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760680"/>
          </a:xfrm>
        </p:spPr>
        <p:txBody>
          <a:bodyPr>
            <a:normAutofit/>
          </a:bodyPr>
          <a:lstStyle/>
          <a:p>
            <a:pPr algn="just">
              <a:buNone/>
            </a:pPr>
            <a:r>
              <a:rPr lang="ru-RU" sz="2400" b="1" dirty="0" smtClean="0">
                <a:solidFill>
                  <a:srgbClr val="FFFF00"/>
                </a:solidFill>
              </a:rPr>
              <a:t>Благодаря интеграции обучающего материала в другие виды деятельности:</a:t>
            </a:r>
            <a:r>
              <a:rPr lang="ru-RU" sz="2400" b="1" dirty="0" smtClean="0">
                <a:solidFill>
                  <a:schemeClr val="bg1"/>
                </a:solidFill>
              </a:rPr>
              <a:t> </a:t>
            </a:r>
            <a:endParaRPr lang="ru-RU" sz="2400" b="1" dirty="0" smtClean="0">
              <a:solidFill>
                <a:schemeClr val="bg1"/>
              </a:solidFill>
            </a:endParaRPr>
          </a:p>
          <a:p>
            <a:pPr algn="just"/>
            <a:r>
              <a:rPr lang="ru-RU" sz="2400" dirty="0" smtClean="0">
                <a:solidFill>
                  <a:schemeClr val="bg1"/>
                </a:solidFill>
              </a:rPr>
              <a:t>познавательно </a:t>
            </a:r>
            <a:r>
              <a:rPr lang="ru-RU" sz="2400" dirty="0" smtClean="0">
                <a:solidFill>
                  <a:schemeClr val="bg1"/>
                </a:solidFill>
              </a:rPr>
              <a:t>– исследовательскую, </a:t>
            </a:r>
            <a:endParaRPr lang="ru-RU" sz="2400" dirty="0" smtClean="0">
              <a:solidFill>
                <a:schemeClr val="bg1"/>
              </a:solidFill>
            </a:endParaRPr>
          </a:p>
          <a:p>
            <a:pPr algn="just"/>
            <a:r>
              <a:rPr lang="ru-RU" sz="2400" dirty="0" smtClean="0">
                <a:solidFill>
                  <a:schemeClr val="bg1"/>
                </a:solidFill>
              </a:rPr>
              <a:t>игровую</a:t>
            </a:r>
            <a:r>
              <a:rPr lang="ru-RU" sz="2400" dirty="0" smtClean="0">
                <a:solidFill>
                  <a:schemeClr val="bg1"/>
                </a:solidFill>
              </a:rPr>
              <a:t>, </a:t>
            </a:r>
            <a:endParaRPr lang="ru-RU" sz="2400" dirty="0" smtClean="0">
              <a:solidFill>
                <a:schemeClr val="bg1"/>
              </a:solidFill>
            </a:endParaRPr>
          </a:p>
          <a:p>
            <a:pPr algn="just"/>
            <a:r>
              <a:rPr lang="ru-RU" sz="2400" dirty="0" smtClean="0">
                <a:solidFill>
                  <a:schemeClr val="bg1"/>
                </a:solidFill>
              </a:rPr>
              <a:t>двигательную </a:t>
            </a:r>
          </a:p>
          <a:p>
            <a:pPr algn="just">
              <a:buNone/>
            </a:pPr>
            <a:r>
              <a:rPr lang="ru-RU" sz="2400" dirty="0" smtClean="0">
                <a:solidFill>
                  <a:schemeClr val="bg1"/>
                </a:solidFill>
              </a:rPr>
              <a:t>достигается </a:t>
            </a:r>
            <a:r>
              <a:rPr lang="ru-RU" sz="2400" dirty="0" smtClean="0">
                <a:solidFill>
                  <a:schemeClr val="bg1"/>
                </a:solidFill>
              </a:rPr>
              <a:t>возможность достигать целостности знаний </a:t>
            </a:r>
            <a:r>
              <a:rPr lang="ru-RU" sz="2400" dirty="0" smtClean="0">
                <a:solidFill>
                  <a:schemeClr val="bg1"/>
                </a:solidFill>
              </a:rPr>
              <a:t>,</a:t>
            </a:r>
          </a:p>
          <a:p>
            <a:pPr algn="just">
              <a:buNone/>
            </a:pPr>
            <a:r>
              <a:rPr lang="ru-RU" sz="2400" dirty="0" smtClean="0">
                <a:solidFill>
                  <a:schemeClr val="bg1"/>
                </a:solidFill>
              </a:rPr>
              <a:t>что </a:t>
            </a:r>
            <a:r>
              <a:rPr lang="ru-RU" sz="2400" dirty="0" smtClean="0">
                <a:solidFill>
                  <a:schemeClr val="bg1"/>
                </a:solidFill>
              </a:rPr>
              <a:t>позволяет совершенствовать образовательный процесс </a:t>
            </a:r>
            <a:r>
              <a:rPr lang="ru-RU" sz="2400" dirty="0" smtClean="0">
                <a:solidFill>
                  <a:schemeClr val="bg1"/>
                </a:solidFill>
              </a:rPr>
              <a:t>и</a:t>
            </a:r>
          </a:p>
          <a:p>
            <a:pPr algn="just">
              <a:buNone/>
            </a:pPr>
            <a:r>
              <a:rPr lang="ru-RU" sz="2400" dirty="0" smtClean="0">
                <a:solidFill>
                  <a:schemeClr val="bg1"/>
                </a:solidFill>
              </a:rPr>
              <a:t>оказывать </a:t>
            </a:r>
            <a:r>
              <a:rPr lang="ru-RU" sz="2400" dirty="0" smtClean="0">
                <a:solidFill>
                  <a:schemeClr val="bg1"/>
                </a:solidFill>
              </a:rPr>
              <a:t>комплексное воздействие на все </a:t>
            </a:r>
            <a:r>
              <a:rPr lang="ru-RU" sz="2400" dirty="0" smtClean="0">
                <a:solidFill>
                  <a:schemeClr val="bg1"/>
                </a:solidFill>
              </a:rPr>
              <a:t>направления</a:t>
            </a:r>
          </a:p>
          <a:p>
            <a:pPr algn="just">
              <a:buNone/>
            </a:pPr>
            <a:r>
              <a:rPr lang="ru-RU" sz="2400" dirty="0" smtClean="0">
                <a:solidFill>
                  <a:schemeClr val="bg1"/>
                </a:solidFill>
              </a:rPr>
              <a:t>развития </a:t>
            </a:r>
            <a:r>
              <a:rPr lang="ru-RU" sz="2400" dirty="0" smtClean="0">
                <a:solidFill>
                  <a:schemeClr val="bg1"/>
                </a:solidFill>
              </a:rPr>
              <a:t>ребенка</a:t>
            </a:r>
          </a:p>
          <a:p>
            <a:pPr>
              <a:buNone/>
            </a:pPr>
            <a:endParaRPr lang="ru-RU" sz="2400" dirty="0" smtClean="0">
              <a:solidFill>
                <a:schemeClr val="bg1"/>
              </a:solidFill>
            </a:endParaRPr>
          </a:p>
        </p:txBody>
      </p:sp>
      <p:pic>
        <p:nvPicPr>
          <p:cNvPr id="2050" name="Picture 2" descr="Блоки Дьенеша из дерева, Игровые наборы, Балашиха, Фото №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149080"/>
            <a:ext cx="3672408" cy="2623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Просматривайте этот и другие пины на доске.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425758"/>
            <a:ext cx="3131071" cy="23464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pic>
        <p:nvPicPr>
          <p:cNvPr id="3" name="Рисунок 2" descr="https://doshkolnik39.ru/storage/images/c0000004666_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1428728" y="2000240"/>
            <a:ext cx="6578357" cy="46691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42908" y="0"/>
            <a:ext cx="4714908" cy="6858000"/>
          </a:xfrm>
        </p:spPr>
        <p:txBody>
          <a:bodyPr>
            <a:normAutofit/>
          </a:bodyPr>
          <a:lstStyle/>
          <a:p>
            <a:pPr algn="just">
              <a:buNone/>
            </a:pPr>
            <a:r>
              <a:rPr lang="ru-RU" sz="1600" dirty="0" smtClean="0"/>
              <a:t>		</a:t>
            </a:r>
            <a:r>
              <a:rPr lang="ru-RU" sz="2000" b="1" dirty="0" smtClean="0">
                <a:solidFill>
                  <a:srgbClr val="FFFF00"/>
                </a:solidFill>
              </a:rPr>
              <a:t>Подвижные игры</a:t>
            </a:r>
            <a:r>
              <a:rPr lang="ru-RU" sz="2000" b="1" dirty="0" smtClean="0">
                <a:solidFill>
                  <a:schemeClr val="bg1"/>
                </a:solidFill>
              </a:rPr>
              <a:t> </a:t>
            </a:r>
            <a:r>
              <a:rPr lang="ru-RU" sz="2000" dirty="0" smtClean="0">
                <a:solidFill>
                  <a:schemeClr val="bg1"/>
                </a:solidFill>
              </a:rPr>
              <a:t>являются  прекрасным  средством развития и совершенствования детей, укрепления и закаливание их организма. Ценность подвижных игр в том, что они основываются на различных видах жизненно необходимых движений, и в том, что эти движения выполняются в самых разнообразных условиях. Большое количество движений сопровождаются химическими процессами, которые активизируют дыхание, кровообращение и обмен веществ в организме, что в значительной мере способствует развитию мышц, костей, соединительных тканей, повышает подвижность суставов, особенно позвоночника.</a:t>
            </a:r>
            <a:endParaRPr lang="ru-RU" sz="2000" dirty="0">
              <a:solidFill>
                <a:schemeClr val="bg1"/>
              </a:solidFill>
            </a:endParaRPr>
          </a:p>
        </p:txBody>
      </p:sp>
      <p:pic>
        <p:nvPicPr>
          <p:cNvPr id="3074" name="Picture 2" descr="C:\Users\Serg\Desktop\игры с обручом\IMG_20221129_110758.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648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404664"/>
            <a:ext cx="4211960" cy="5688632"/>
          </a:xfrm>
        </p:spPr>
        <p:txBody>
          <a:bodyPr>
            <a:normAutofit fontScale="92500"/>
          </a:bodyPr>
          <a:lstStyle/>
          <a:p>
            <a:pPr algn="just">
              <a:buNone/>
            </a:pPr>
            <a:r>
              <a:rPr lang="ru-RU" dirty="0" smtClean="0">
                <a:solidFill>
                  <a:schemeClr val="bg1"/>
                </a:solidFill>
              </a:rPr>
              <a:t>	</a:t>
            </a:r>
            <a:r>
              <a:rPr lang="ru-RU" sz="2200" dirty="0" smtClean="0">
                <a:solidFill>
                  <a:schemeClr val="bg1"/>
                </a:solidFill>
              </a:rPr>
              <a:t>Так как организм функциональное единое целое, повышенная деятельность одной системы органов влияет на повышение деятельности других органов. При быстрых движениях во время игры улучшается процесс дыхания, в результате чего происходит более быстрое насыщение крови кислородом, деятельность сердца и легких и улучшает координацию движений и реакции нервных центров, ускоряет все биологические процессы в организме, оказывает влияние на психическую деятельность.</a:t>
            </a:r>
          </a:p>
          <a:p>
            <a:endParaRPr lang="ru-RU" dirty="0">
              <a:solidFill>
                <a:schemeClr val="bg1"/>
              </a:solidFill>
            </a:endParaRPr>
          </a:p>
        </p:txBody>
      </p:sp>
      <p:sp>
        <p:nvSpPr>
          <p:cNvPr id="4" name="Содержимое 3"/>
          <p:cNvSpPr>
            <a:spLocks noGrp="1"/>
          </p:cNvSpPr>
          <p:nvPr>
            <p:ph sz="half" idx="2"/>
          </p:nvPr>
        </p:nvSpPr>
        <p:spPr>
          <a:xfrm>
            <a:off x="4572000" y="1412775"/>
            <a:ext cx="4038600" cy="3600401"/>
          </a:xfrm>
        </p:spPr>
        <p:txBody>
          <a:bodyPr>
            <a:normAutofit fontScale="92500"/>
          </a:bodyPr>
          <a:lstStyle/>
          <a:p>
            <a:endParaRPr lang="ru-RU" dirty="0"/>
          </a:p>
        </p:txBody>
      </p:sp>
      <p:pic>
        <p:nvPicPr>
          <p:cNvPr id="5131"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6490" y="1052736"/>
            <a:ext cx="4398967"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6095070"/>
          </a:xfrm>
        </p:spPr>
        <p:txBody>
          <a:bodyPr>
            <a:normAutofit/>
          </a:bodyPr>
          <a:lstStyle/>
          <a:p>
            <a:pPr algn="just">
              <a:buNone/>
            </a:pPr>
            <a:r>
              <a:rPr lang="ru-RU" sz="2000" dirty="0" smtClean="0">
                <a:solidFill>
                  <a:schemeClr val="bg1"/>
                </a:solidFill>
              </a:rPr>
              <a:t>Основной вид деятельности дошкольников – </a:t>
            </a:r>
            <a:r>
              <a:rPr lang="ru-RU" sz="2000" b="1" dirty="0" smtClean="0">
                <a:solidFill>
                  <a:schemeClr val="bg1"/>
                </a:solidFill>
              </a:rPr>
              <a:t>это </a:t>
            </a:r>
            <a:r>
              <a:rPr lang="ru-RU" sz="2000" b="1" dirty="0" smtClean="0">
                <a:solidFill>
                  <a:srgbClr val="FFFF00"/>
                </a:solidFill>
              </a:rPr>
              <a:t>игра</a:t>
            </a:r>
            <a:r>
              <a:rPr lang="ru-RU" sz="2000" dirty="0" smtClean="0">
                <a:solidFill>
                  <a:schemeClr val="bg1"/>
                </a:solidFill>
              </a:rPr>
              <a:t>. Именно в игре можно с помощью данных технологий развивать у дошкольников не только интеллектуальные  способности, но и творческие , физические, коммуникативные (умение работать в паре, подгруппой, коллективно, речевые).</a:t>
            </a:r>
          </a:p>
          <a:p>
            <a:pPr algn="just">
              <a:buNone/>
            </a:pPr>
            <a:r>
              <a:rPr lang="ru-RU" sz="2000" dirty="0" smtClean="0">
                <a:solidFill>
                  <a:schemeClr val="bg1"/>
                </a:solidFill>
              </a:rPr>
              <a:t>Существует множество способов предоставить детям возможность самостоятельно открыть причину происходящего, докопаться до истины, понять принцип, логику решения поставленной задачи и действовать в соответствии с предложенной  ситуацией. Удовлетворять естественные потребности ребят в познании  и изучении окружающего мира, их неуемную любознательность помогут </a:t>
            </a:r>
            <a:r>
              <a:rPr lang="ru-RU" sz="2000" b="1" dirty="0" smtClean="0">
                <a:solidFill>
                  <a:schemeClr val="bg1"/>
                </a:solidFill>
              </a:rPr>
              <a:t>логические игры – блоки Дьенеша.</a:t>
            </a:r>
            <a:endParaRPr lang="ru-RU" sz="2000" dirty="0">
              <a:solidFill>
                <a:schemeClr val="bg1"/>
              </a:solidFill>
            </a:endParaRPr>
          </a:p>
        </p:txBody>
      </p:sp>
      <p:pic>
        <p:nvPicPr>
          <p:cNvPr id="4" name="Рисунок 3" descr="https://doshkolnik39.ru/storage/images/c0000004666_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2843808" y="4149087"/>
            <a:ext cx="3863713" cy="24987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6095070"/>
          </a:xfrm>
        </p:spPr>
        <p:txBody>
          <a:bodyPr>
            <a:normAutofit/>
          </a:bodyPr>
          <a:lstStyle/>
          <a:p>
            <a:pPr>
              <a:buNone/>
            </a:pPr>
            <a:r>
              <a:rPr lang="ru-RU" sz="2200" dirty="0" smtClean="0">
                <a:solidFill>
                  <a:schemeClr val="bg1"/>
                </a:solidFill>
              </a:rPr>
              <a:t>Развивающие блоки Дьенеша помогут сделать более захватывающим занятие по физическому развитию. Организовать занятие можно как серию подвижных игр с геометрическими фигурами. Блоки используются в роли предметов-ориентиров, домиков, дорожек. </a:t>
            </a:r>
          </a:p>
          <a:p>
            <a:pPr>
              <a:buNone/>
            </a:pPr>
            <a:r>
              <a:rPr lang="ru-RU" sz="2200" b="1" dirty="0" smtClean="0">
                <a:solidFill>
                  <a:srgbClr val="FFFF00"/>
                </a:solidFill>
              </a:rPr>
              <a:t>Логические блоки Дьенеша</a:t>
            </a:r>
            <a:r>
              <a:rPr lang="ru-RU" sz="2200" b="1" dirty="0" smtClean="0">
                <a:solidFill>
                  <a:schemeClr val="bg1"/>
                </a:solidFill>
              </a:rPr>
              <a:t> </a:t>
            </a:r>
            <a:r>
              <a:rPr lang="ru-RU" sz="2200" dirty="0" smtClean="0">
                <a:solidFill>
                  <a:schemeClr val="bg1"/>
                </a:solidFill>
              </a:rPr>
              <a:t>- эффективное пособие для разностороннего развития дошкольника. Этот, казалось бы, обычный набор геометрических фигур помогает совершенствовать умственные, творческие и физические способности ребенка. На основе этих фигур можно предлагать ребятам множество вариантов игр (дидактических, сюжетно- ролевых, спортивных) с увлекательным сюжетом и различными задачами. А вариативность игр с блоками позволяет использовать их в любо время, реализуя при этом индивидуальный подход.</a:t>
            </a:r>
          </a:p>
          <a:p>
            <a:endParaRPr lang="ru-RU"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31440"/>
            <a:ext cx="8291264" cy="1656184"/>
          </a:xfrm>
        </p:spPr>
        <p:txBody>
          <a:bodyPr>
            <a:normAutofit/>
          </a:bodyPr>
          <a:lstStyle/>
          <a:p>
            <a:pPr algn="ctr"/>
            <a:r>
              <a:rPr lang="ru-RU" sz="2800" dirty="0" smtClean="0">
                <a:solidFill>
                  <a:srgbClr val="FFFF00"/>
                </a:solidFill>
              </a:rPr>
              <a:t>Основные задачи   с использованием блоков Дьенеша в подвижных играх</a:t>
            </a:r>
            <a:endParaRPr lang="ru-RU" sz="2800" dirty="0">
              <a:solidFill>
                <a:srgbClr val="FFFF00"/>
              </a:solidFill>
            </a:endParaRPr>
          </a:p>
        </p:txBody>
      </p:sp>
      <p:sp>
        <p:nvSpPr>
          <p:cNvPr id="3" name="Текст 2"/>
          <p:cNvSpPr>
            <a:spLocks noGrp="1"/>
          </p:cNvSpPr>
          <p:nvPr>
            <p:ph type="body" idx="1"/>
          </p:nvPr>
        </p:nvSpPr>
        <p:spPr>
          <a:xfrm>
            <a:off x="251520" y="1340768"/>
            <a:ext cx="8712968" cy="4608512"/>
          </a:xfrm>
        </p:spPr>
        <p:txBody>
          <a:bodyPr>
            <a:normAutofit/>
          </a:bodyPr>
          <a:lstStyle/>
          <a:p>
            <a:r>
              <a:rPr lang="ru-RU" sz="2600" dirty="0" smtClean="0">
                <a:solidFill>
                  <a:schemeClr val="bg1"/>
                </a:solidFill>
              </a:rPr>
              <a:t>1.Закреплять знания о геометрических фигурах, о свойствах предметов: форме и цвете, размере и толщине.</a:t>
            </a:r>
          </a:p>
          <a:p>
            <a:r>
              <a:rPr lang="ru-RU" sz="2600" dirty="0" smtClean="0">
                <a:solidFill>
                  <a:schemeClr val="bg1"/>
                </a:solidFill>
              </a:rPr>
              <a:t>2.Развивать мыслительные умения: сравнивать, анализировать, классифицировать, кодировать и декодировать информацию.</a:t>
            </a:r>
          </a:p>
          <a:p>
            <a:r>
              <a:rPr lang="ru-RU" sz="2600" dirty="0" smtClean="0">
                <a:solidFill>
                  <a:schemeClr val="bg1"/>
                </a:solidFill>
              </a:rPr>
              <a:t>3.Развивать логическое мышление, память, внимание, восприятие</a:t>
            </a:r>
          </a:p>
          <a:p>
            <a:r>
              <a:rPr lang="ru-RU" sz="2600" dirty="0" smtClean="0">
                <a:solidFill>
                  <a:schemeClr val="bg1"/>
                </a:solidFill>
              </a:rPr>
              <a:t>4.Развивать двигательную активность с помощью подвижных игр с блоками Дьенеша</a:t>
            </a:r>
          </a:p>
          <a:p>
            <a:r>
              <a:rPr lang="ru-RU" sz="2600" dirty="0" smtClean="0">
                <a:solidFill>
                  <a:schemeClr val="bg1"/>
                </a:solidFill>
              </a:rPr>
              <a:t>5Развивать коммуникативные навыки</a:t>
            </a:r>
          </a:p>
          <a:p>
            <a:endParaRPr lang="ru-RU"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363272" cy="1417638"/>
          </a:xfrm>
        </p:spPr>
        <p:txBody>
          <a:bodyPr>
            <a:noAutofit/>
          </a:bodyPr>
          <a:lstStyle/>
          <a:p>
            <a:r>
              <a:rPr lang="ru-RU" sz="2400" dirty="0">
                <a:solidFill>
                  <a:srgbClr val="FFFF00"/>
                </a:solidFill>
              </a:rPr>
              <a:t>П</a:t>
            </a:r>
            <a:r>
              <a:rPr lang="ru-RU" sz="2400" dirty="0" smtClean="0">
                <a:solidFill>
                  <a:srgbClr val="FFFF00"/>
                </a:solidFill>
              </a:rPr>
              <a:t>редлагаю </a:t>
            </a:r>
            <a:r>
              <a:rPr lang="ru-RU" sz="2400" dirty="0" smtClean="0">
                <a:solidFill>
                  <a:srgbClr val="FFFF00"/>
                </a:solidFill>
              </a:rPr>
              <a:t>вашему вниманию, подвижные игры для детей дошкольного возраста с использованием блоков Дьенеша.</a:t>
            </a:r>
            <a:endParaRPr lang="ru-RU" sz="2400" dirty="0">
              <a:solidFill>
                <a:srgbClr val="FFFF00"/>
              </a:solidFill>
            </a:endParaRPr>
          </a:p>
        </p:txBody>
      </p:sp>
      <p:sp>
        <p:nvSpPr>
          <p:cNvPr id="3" name="Содержимое 2"/>
          <p:cNvSpPr>
            <a:spLocks noGrp="1"/>
          </p:cNvSpPr>
          <p:nvPr>
            <p:ph sz="half" idx="1"/>
          </p:nvPr>
        </p:nvSpPr>
        <p:spPr/>
        <p:txBody>
          <a:bodyPr>
            <a:normAutofit fontScale="85000" lnSpcReduction="20000"/>
          </a:bodyPr>
          <a:lstStyle/>
          <a:p>
            <a:pPr algn="ctr">
              <a:buNone/>
            </a:pPr>
            <a:r>
              <a:rPr lang="ru-RU" b="1" dirty="0" smtClean="0">
                <a:solidFill>
                  <a:srgbClr val="FFFF00"/>
                </a:solidFill>
              </a:rPr>
              <a:t>Игра «Помоги друзьям»</a:t>
            </a:r>
          </a:p>
          <a:p>
            <a:pPr algn="just">
              <a:buNone/>
            </a:pPr>
            <a:r>
              <a:rPr lang="ru-RU" b="1" dirty="0" smtClean="0">
                <a:solidFill>
                  <a:schemeClr val="bg1"/>
                </a:solidFill>
              </a:rPr>
              <a:t>Задачи</a:t>
            </a:r>
            <a:r>
              <a:rPr lang="ru-RU" dirty="0" smtClean="0">
                <a:solidFill>
                  <a:schemeClr val="bg1"/>
                </a:solidFill>
              </a:rPr>
              <a:t>: развивать умение сравнивать предметы по цвету, форме и пространственному расположении.</a:t>
            </a:r>
          </a:p>
          <a:p>
            <a:pPr algn="just">
              <a:buNone/>
            </a:pPr>
            <a:r>
              <a:rPr lang="ru-RU" b="1" dirty="0" smtClean="0">
                <a:solidFill>
                  <a:schemeClr val="bg1"/>
                </a:solidFill>
              </a:rPr>
              <a:t>Описание:</a:t>
            </a:r>
            <a:r>
              <a:rPr lang="ru-RU" dirty="0" smtClean="0">
                <a:solidFill>
                  <a:schemeClr val="bg1"/>
                </a:solidFill>
              </a:rPr>
              <a:t> эстафета: дети делятся на 3 команды, на ковре 4 обруча, в одном размещаются все блоки, на другом конце зала 3 обруча красного, синего и желтого цвета, нужно взять один блок и поместить в обруч соответствующего цвета</a:t>
            </a:r>
          </a:p>
          <a:p>
            <a:endParaRPr lang="ru-RU" dirty="0"/>
          </a:p>
        </p:txBody>
      </p:sp>
      <p:pic>
        <p:nvPicPr>
          <p:cNvPr id="5" name="Picture 2" descr="C:\Users\Serg\Desktop\игры с обручом\IMG_20221129_111450.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648200" y="1571612"/>
            <a:ext cx="4210080" cy="44291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428604"/>
            <a:ext cx="4038600" cy="5697559"/>
          </a:xfrm>
        </p:spPr>
        <p:txBody>
          <a:bodyPr>
            <a:noAutofit/>
          </a:bodyPr>
          <a:lstStyle/>
          <a:p>
            <a:pPr marL="137160" indent="0" algn="ctr">
              <a:buNone/>
            </a:pPr>
            <a:r>
              <a:rPr lang="ru-RU" sz="2000" b="1" dirty="0">
                <a:solidFill>
                  <a:srgbClr val="FFFF00"/>
                </a:solidFill>
              </a:rPr>
              <a:t>Игра «Найди себе пару» </a:t>
            </a:r>
            <a:endParaRPr lang="ru-RU" sz="2000" dirty="0">
              <a:solidFill>
                <a:srgbClr val="FFFF00"/>
              </a:solidFill>
            </a:endParaRPr>
          </a:p>
          <a:p>
            <a:pPr marL="137160" indent="0">
              <a:buNone/>
            </a:pPr>
            <a:r>
              <a:rPr lang="ru-RU" sz="2000" b="1" dirty="0">
                <a:solidFill>
                  <a:schemeClr val="bg1"/>
                </a:solidFill>
              </a:rPr>
              <a:t>Задачи: </a:t>
            </a:r>
            <a:r>
              <a:rPr lang="ru-RU" sz="2000" dirty="0">
                <a:solidFill>
                  <a:schemeClr val="bg1"/>
                </a:solidFill>
              </a:rPr>
              <a:t>закреплять умение различать и называть геометрические фигуры: круг, квадрат, треугольник, </a:t>
            </a:r>
            <a:r>
              <a:rPr lang="ru-RU" sz="2000" dirty="0" smtClean="0">
                <a:solidFill>
                  <a:schemeClr val="bg1"/>
                </a:solidFill>
              </a:rPr>
              <a:t>прямоугольник</a:t>
            </a:r>
          </a:p>
          <a:p>
            <a:pPr marL="137160" indent="0">
              <a:buNone/>
            </a:pPr>
            <a:r>
              <a:rPr lang="ru-RU" sz="2000" dirty="0" smtClean="0">
                <a:solidFill>
                  <a:schemeClr val="bg1"/>
                </a:solidFill>
              </a:rPr>
              <a:t> </a:t>
            </a:r>
            <a:r>
              <a:rPr lang="ru-RU" sz="2000" b="1" dirty="0">
                <a:solidFill>
                  <a:schemeClr val="bg1"/>
                </a:solidFill>
              </a:rPr>
              <a:t>Описание: </a:t>
            </a:r>
            <a:r>
              <a:rPr lang="ru-RU" sz="2000" dirty="0">
                <a:solidFill>
                  <a:schemeClr val="bg1"/>
                </a:solidFill>
              </a:rPr>
              <a:t>дети выбирают блоки по желанию, по сигналу воспитателя </a:t>
            </a:r>
            <a:r>
              <a:rPr lang="ru-RU" sz="2000" dirty="0" smtClean="0">
                <a:solidFill>
                  <a:schemeClr val="bg1"/>
                </a:solidFill>
              </a:rPr>
              <a:t>бегут  </a:t>
            </a:r>
            <a:r>
              <a:rPr lang="ru-RU" sz="2000" dirty="0">
                <a:solidFill>
                  <a:schemeClr val="bg1"/>
                </a:solidFill>
              </a:rPr>
              <a:t>по всему залу. По команде «Найди себе пару» ищут товарища с такой же фигурой, как у него и встают парами. Воспитатель проверяет правильность выполнения задания, помогает детям найти свою пару, дети называют признаки своих фигур. Через некоторое время воспитатель предлагает детям выбрать новые фигуры и снова найти свою пару.</a:t>
            </a:r>
          </a:p>
        </p:txBody>
      </p:sp>
      <p:pic>
        <p:nvPicPr>
          <p:cNvPr id="1026" name="Picture 2" descr="E:\IMG_20221213_165257.jpg"/>
          <p:cNvPicPr>
            <a:picLocks noGrp="1" noChangeAspect="1" noChangeArrowheads="1"/>
          </p:cNvPicPr>
          <p:nvPr>
            <p:ph sz="half" idx="2"/>
          </p:nvPr>
        </p:nvPicPr>
        <p:blipFill>
          <a:blip r:embed="rId2" cstate="print"/>
          <a:srcRect/>
          <a:stretch>
            <a:fillRect/>
          </a:stretch>
        </p:blipFill>
        <p:spPr bwMode="auto">
          <a:xfrm>
            <a:off x="4648200" y="584994"/>
            <a:ext cx="4038600" cy="5384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500042"/>
            <a:ext cx="4495800" cy="5626121"/>
          </a:xfrm>
        </p:spPr>
        <p:txBody>
          <a:bodyPr>
            <a:normAutofit fontScale="92500"/>
          </a:bodyPr>
          <a:lstStyle/>
          <a:p>
            <a:r>
              <a:rPr lang="ru-RU" b="1" dirty="0" smtClean="0">
                <a:solidFill>
                  <a:srgbClr val="FFFF00"/>
                </a:solidFill>
              </a:rPr>
              <a:t>Игра «Соберем грибочки»</a:t>
            </a:r>
            <a:endParaRPr lang="ru-RU" dirty="0" smtClean="0">
              <a:solidFill>
                <a:srgbClr val="FFFF00"/>
              </a:solidFill>
            </a:endParaRPr>
          </a:p>
          <a:p>
            <a:pPr algn="just"/>
            <a:r>
              <a:rPr lang="ru-RU" b="1" dirty="0" smtClean="0">
                <a:solidFill>
                  <a:schemeClr val="bg1"/>
                </a:solidFill>
              </a:rPr>
              <a:t>Задачи: </a:t>
            </a:r>
            <a:r>
              <a:rPr lang="ru-RU" dirty="0" smtClean="0">
                <a:solidFill>
                  <a:schemeClr val="bg1"/>
                </a:solidFill>
              </a:rPr>
              <a:t>закреплять умение сравнивать предметы по величине, обозначать результаты сравнения словами: большой, маленький. </a:t>
            </a:r>
            <a:endParaRPr lang="ru-RU" dirty="0" smtClean="0">
              <a:solidFill>
                <a:schemeClr val="bg1"/>
              </a:solidFill>
            </a:endParaRPr>
          </a:p>
          <a:p>
            <a:pPr algn="just"/>
            <a:r>
              <a:rPr lang="ru-RU" b="1" dirty="0" smtClean="0">
                <a:solidFill>
                  <a:schemeClr val="bg1"/>
                </a:solidFill>
              </a:rPr>
              <a:t>Описание</a:t>
            </a:r>
            <a:r>
              <a:rPr lang="ru-RU" b="1" dirty="0" smtClean="0">
                <a:solidFill>
                  <a:schemeClr val="bg1"/>
                </a:solidFill>
              </a:rPr>
              <a:t>:</a:t>
            </a:r>
            <a:r>
              <a:rPr lang="en-US" b="1" dirty="0" smtClean="0">
                <a:solidFill>
                  <a:schemeClr val="bg1"/>
                </a:solidFill>
              </a:rPr>
              <a:t> </a:t>
            </a:r>
            <a:r>
              <a:rPr lang="ru-RU" dirty="0" smtClean="0">
                <a:solidFill>
                  <a:schemeClr val="bg1"/>
                </a:solidFill>
              </a:rPr>
              <a:t>на ковре – 3 обруча, в одном обруче размещаются все блоки (грибочки) нужно собрать в один обруч все маленькие фигуры, в другой все большие фигурки.</a:t>
            </a:r>
          </a:p>
          <a:p>
            <a:endParaRPr lang="ru-RU" dirty="0"/>
          </a:p>
        </p:txBody>
      </p:sp>
      <p:pic>
        <p:nvPicPr>
          <p:cNvPr id="2050" name="Picture 2" descr="E:\IMG_20221213_171612.jpg"/>
          <p:cNvPicPr>
            <a:picLocks noGrp="1" noChangeAspect="1" noChangeArrowheads="1"/>
          </p:cNvPicPr>
          <p:nvPr>
            <p:ph sz="half" idx="2"/>
          </p:nvPr>
        </p:nvPicPr>
        <p:blipFill>
          <a:blip r:embed="rId2" cstate="print"/>
          <a:srcRect/>
          <a:stretch>
            <a:fillRect/>
          </a:stretch>
        </p:blipFill>
        <p:spPr bwMode="auto">
          <a:xfrm>
            <a:off x="4648200" y="620713"/>
            <a:ext cx="4038600" cy="5384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223</TotalTime>
  <Words>760</Words>
  <Application>Microsoft Office PowerPoint</Application>
  <PresentationFormat>Экран (4:3)</PresentationFormat>
  <Paragraphs>47</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Подвижные игры с блоками Дьеныша</vt:lpstr>
      <vt:lpstr>Презентация PowerPoint</vt:lpstr>
      <vt:lpstr>Презентация PowerPoint</vt:lpstr>
      <vt:lpstr>Презентация PowerPoint</vt:lpstr>
      <vt:lpstr>Презентация PowerPoint</vt:lpstr>
      <vt:lpstr>Основные задачи   с использованием блоков Дьенеша в подвижных играх</vt:lpstr>
      <vt:lpstr>Предлагаю вашему вниманию, подвижные игры для детей дошкольного возраста с использованием блоков Дьенеша.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USU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Подвижные игры с блоками Дьеныша</dc:title>
  <dc:creator>Serg</dc:creator>
  <cp:lastModifiedBy>Заведующий</cp:lastModifiedBy>
  <cp:revision>24</cp:revision>
  <dcterms:created xsi:type="dcterms:W3CDTF">2022-11-28T08:28:33Z</dcterms:created>
  <dcterms:modified xsi:type="dcterms:W3CDTF">2022-12-15T05:56:25Z</dcterms:modified>
</cp:coreProperties>
</file>